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511" r:id="rId3"/>
    <p:sldId id="734" r:id="rId4"/>
    <p:sldId id="733" r:id="rId5"/>
    <p:sldId id="701" r:id="rId6"/>
    <p:sldId id="717" r:id="rId7"/>
    <p:sldId id="718" r:id="rId8"/>
    <p:sldId id="719" r:id="rId9"/>
    <p:sldId id="720" r:id="rId10"/>
    <p:sldId id="725" r:id="rId11"/>
    <p:sldId id="726" r:id="rId12"/>
    <p:sldId id="727" r:id="rId13"/>
    <p:sldId id="728" r:id="rId14"/>
    <p:sldId id="721" r:id="rId15"/>
    <p:sldId id="724" r:id="rId16"/>
    <p:sldId id="729" r:id="rId17"/>
    <p:sldId id="730" r:id="rId18"/>
    <p:sldId id="731" r:id="rId19"/>
    <p:sldId id="732" r:id="rId20"/>
    <p:sldId id="71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1BEA-F5C7-48D8-9A8F-EA0E8C0FB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7532E-1173-4FD3-80D7-9ABBF4209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1F745-08E6-4188-B52F-FC71162A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28BA-2440-491D-9C03-A5ADDE05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DC3F-B6CD-4BDC-A330-D4DFEB3E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C8A6-170F-40FB-BC9B-8E9B764D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5691A-1840-4E7B-BBB8-94555EC0E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26713-2F6D-4FD6-B50B-7B5AD2C8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D6F85-761C-436F-B0F3-5694D6E3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3F94-B087-4C98-97B6-63C3AD7D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0C5AF-9487-4012-BFAA-8FD23F76C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5C063-D2E8-4E0D-AB82-A870FC49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552E1-50F2-4332-8F78-C66D67CB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D8319-D4C5-432C-9D8C-A05FEEC1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D301-5504-4E32-8FBA-8821F99D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5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1011-F2B0-4186-93BC-2D6CCAD2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6833-2A35-4FBE-88FC-A9C8E9B0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42545-F8C6-423B-925B-E7D1D3B3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7169-A075-456F-A409-805B897D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F85ED-A27E-4613-A804-C8675DD1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F943-E92E-4B87-9E76-24A1EC3A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D7DF-3543-40A1-8392-01DDB7787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3D6BE-100C-49BF-B526-94EC0B89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3F5FE-684F-4C30-8C63-B2AF6EB7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B9809-CB72-4F67-BEA6-6B6C98EE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9D54-59AA-4233-B855-BB291E3A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BA5B2-7E17-4395-B43E-6B0FF61A9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70FD0-96C6-465C-BE66-1AD43913A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86370-BD39-4D3C-8785-E6A46786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6DC79-78AD-4F32-850F-96BA303E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17084-E13C-44D4-AA98-DF6FC61F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2658-E076-4B32-9E2C-4642B852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5DC03-B8B2-4307-8F15-C9680E07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1C94-C37D-4F91-B1B6-1BFA0E5A0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3B931-09DF-480C-AEA9-0072387F7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10309-2CFC-4788-93AD-BE15D2768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D99D2-6BD7-4708-B6ED-38CD7C211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6C82F-966A-4521-8FC8-44E39EBD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E702B-F6DB-4C65-A64F-9CE458E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94AC-1804-4A4E-BC78-2BB8F00C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87685-D506-442E-920E-FE19CFA3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AF712-86FC-4C4E-A492-D605382BD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2DEFD-9F1C-4A28-87D9-C8EA42CA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5557E-410F-417F-8FD4-EC3983AB1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01E94-54CD-42C5-82C0-BD8B3688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3FE3A-12D4-42D9-82D5-75FBE6B9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1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B3A8-60D9-4060-8D30-41E600BD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05FD-0972-49D0-BAC3-59F50E34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6421E-B43F-4EFD-9F19-9F780A126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9B376-B8BF-4808-A3FA-5B387C3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33BAB-FC04-4A39-A2AB-513817F6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85859-3672-40BD-9C96-E4A98F36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2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E555-06D5-44D7-A4B6-FBBFED47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545257-BE44-4A9F-99FB-AB47D29DC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19A9D-FED4-49C4-9B11-7423CB90A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FF9D2-4939-45C5-9184-0621E72C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846F3-DFBC-4CD7-88C9-69203063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09E36-4949-42B4-A5B1-9D5F2D20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5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F2840-F9EB-4E7D-A998-FE160F69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1FF90-F72C-49B1-9DD6-E6274E12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A3306-1B14-46E9-A26B-7D149E938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B87D1-50F4-4CE4-A419-E51EE169FA6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7DA8A-63EC-405F-96F0-8163E0F61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AE089-B4CE-420E-BD57-1F0C7EC0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7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oughtco.com/prime-meridian-and-the-equator-intersect-407081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sgic.org/null-island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thoughtco.com/prime-meridian-and-the-equator-intersect-407081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graphy.hunter.cuny.edu/~jochen/GTECH361/lectures/lecture04/concepts/06%20-%20Projected%20coordinate%20systems.html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thoughtco.com/prime-meridian-and-the-equator-intersect-407081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ography.hunter.cuny.edu/~jochen/GTECH361/lectures/lecture04/concepts/06%20-%20Projected%20coordinate%20systems.html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thoughtco.com/prime-meridian-and-the-equator-intersect-407081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neliailin/aae875_summer2019/blob/master/exercises/Week6_shapely_object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sktop.arcgis.com/en/arcmap/latest/manage-data/geodatabases/feature-class-basics.htm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neliailin/aae875_summer2019/blob/master/exercises/Week6_geopandas_object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ng-gis-processes.github.io/CSC18/lessons/L3/geocoding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neliailin/aae875_summer2019/blob/master/exercises/Week6_shapely_object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ordinate_syste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utomating-gis-processes.github.io/CSC18/course-info/course-info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eographic_information_systems_softwar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guides.library.wisc.edu/c.php?g=178144&amp;p=116983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ng-gis-processes.github.io/CSC18/course-info/Installing_Anacondas_GI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ng-gis-processes.github.io/CSC18/lessons/L1/Intro-Python-GI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1155CA65-3D33-45B9-878A-C4B59A0F0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A7541C1-A233-432F-8BE6-74DC3B278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658" y="3174200"/>
            <a:ext cx="10452683" cy="1655762"/>
          </a:xfrm>
        </p:spPr>
        <p:txBody>
          <a:bodyPr>
            <a:noAutofit/>
          </a:bodyPr>
          <a:lstStyle/>
          <a:p>
            <a:r>
              <a:rPr lang="en-US" sz="2200" dirty="0"/>
              <a:t>Cornelia Ilin, PhD</a:t>
            </a:r>
          </a:p>
          <a:p>
            <a:endParaRPr lang="en-US" sz="2200" dirty="0"/>
          </a:p>
          <a:p>
            <a:r>
              <a:rPr lang="en-US" sz="2200" dirty="0"/>
              <a:t>Department of Ag &amp; Applied Economics</a:t>
            </a:r>
          </a:p>
          <a:p>
            <a:r>
              <a:rPr lang="en-US" sz="2200" dirty="0"/>
              <a:t>UW-Madison</a:t>
            </a:r>
          </a:p>
          <a:p>
            <a:endParaRPr lang="en-US" sz="2200" dirty="0"/>
          </a:p>
          <a:p>
            <a:r>
              <a:rPr lang="en-US" sz="2200" dirty="0"/>
              <a:t>Week 6 - Summer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CFE23-7F7C-4B10-B7B8-B461764A1166}"/>
              </a:ext>
            </a:extLst>
          </p:cNvPr>
          <p:cNvSpPr/>
          <p:nvPr/>
        </p:nvSpPr>
        <p:spPr>
          <a:xfrm>
            <a:off x="869658" y="1275127"/>
            <a:ext cx="10452683" cy="1098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AAE 875 – Fundamentals of Object Oriented Programming and Data Analytics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5B479-40B2-49A0-B818-EB8E93F7B39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3562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coordinate system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10570636" cy="178510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system that uses coordinates (x, y) to uniquely determine the position of the points or other geometric objects on a manifold (such as Euclidean 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(0, 0) coordinate, i.e. 0 degrees latitude and 0 degrees longitude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B4C0B-717F-4CA5-9AEA-88F6E83F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8" y="3574498"/>
            <a:ext cx="3662556" cy="2406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201FF3-3A84-41B0-9D53-5B3F523A88A6}"/>
              </a:ext>
            </a:extLst>
          </p:cNvPr>
          <p:cNvSpPr txBox="1"/>
          <p:nvPr/>
        </p:nvSpPr>
        <p:spPr>
          <a:xfrm>
            <a:off x="1040073" y="6019323"/>
            <a:ext cx="326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https://www.thoughtco.com/prime-meridian-and-the-equator-intersect-4070819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59DF5-7E4C-4900-A9EC-284BBFD655F8}"/>
              </a:ext>
            </a:extLst>
          </p:cNvPr>
          <p:cNvSpPr txBox="1"/>
          <p:nvPr/>
        </p:nvSpPr>
        <p:spPr>
          <a:xfrm>
            <a:off x="5386873" y="4012163"/>
            <a:ext cx="6528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point where </a:t>
            </a:r>
            <a:r>
              <a:rPr lang="en-US" b="1" dirty="0"/>
              <a:t>the equator </a:t>
            </a:r>
            <a:r>
              <a:rPr lang="en-US" dirty="0"/>
              <a:t>(0 degree latitude) and </a:t>
            </a:r>
            <a:r>
              <a:rPr lang="en-US" b="1" dirty="0"/>
              <a:t>the prime meridian </a:t>
            </a:r>
            <a:r>
              <a:rPr lang="en-US" dirty="0"/>
              <a:t>(0 degrees longitude) intersect.</a:t>
            </a:r>
          </a:p>
          <a:p>
            <a:endParaRPr lang="en-US" dirty="0"/>
          </a:p>
          <a:p>
            <a:r>
              <a:rPr lang="en-US" dirty="0"/>
              <a:t>Falls in the middle of a less known body of water (an area in the Gulf of Guinea)</a:t>
            </a:r>
          </a:p>
        </p:txBody>
      </p:sp>
    </p:spTree>
    <p:extLst>
      <p:ext uri="{BB962C8B-B14F-4D97-AF65-F5344CB8AC3E}">
        <p14:creationId xmlns:p14="http://schemas.microsoft.com/office/powerpoint/2010/main" val="334652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coordinate system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10570636" cy="178510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system that uses coordinates (x, y) to uniquely determine the position of the points or other geometric objects on a manifold (such as Euclidean 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(0, 0) coordinate, i.e. 0 degrees latitude and 0 degrees longitude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B4C0B-717F-4CA5-9AEA-88F6E83F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8" y="3574498"/>
            <a:ext cx="3662556" cy="2406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201FF3-3A84-41B0-9D53-5B3F523A88A6}"/>
              </a:ext>
            </a:extLst>
          </p:cNvPr>
          <p:cNvSpPr txBox="1"/>
          <p:nvPr/>
        </p:nvSpPr>
        <p:spPr>
          <a:xfrm>
            <a:off x="1040073" y="6019323"/>
            <a:ext cx="326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https://www.thoughtco.com/prime-meridian-and-the-equator-intersect-4070819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59DF5-7E4C-4900-A9EC-284BBFD655F8}"/>
              </a:ext>
            </a:extLst>
          </p:cNvPr>
          <p:cNvSpPr txBox="1"/>
          <p:nvPr/>
        </p:nvSpPr>
        <p:spPr>
          <a:xfrm>
            <a:off x="5386873" y="4012163"/>
            <a:ext cx="6528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point where </a:t>
            </a:r>
            <a:r>
              <a:rPr lang="en-US" b="1" dirty="0"/>
              <a:t>the equator </a:t>
            </a:r>
            <a:r>
              <a:rPr lang="en-US" dirty="0"/>
              <a:t>(0 degree latitude) and </a:t>
            </a:r>
            <a:r>
              <a:rPr lang="en-US" b="1" dirty="0"/>
              <a:t>the prime meridian </a:t>
            </a:r>
            <a:r>
              <a:rPr lang="en-US" dirty="0"/>
              <a:t>(0 degrees longitude) intersect.</a:t>
            </a:r>
          </a:p>
          <a:p>
            <a:endParaRPr lang="en-US" dirty="0"/>
          </a:p>
          <a:p>
            <a:r>
              <a:rPr lang="en-US" dirty="0"/>
              <a:t>Falls in the middle of a less known body of water (an area in the Gulf of Guinea)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B3150-0660-417C-B505-428E40EA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188" y="5259248"/>
            <a:ext cx="1185280" cy="1260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7E463-4125-4586-A020-5FFFAD8B5A52}"/>
              </a:ext>
            </a:extLst>
          </p:cNvPr>
          <p:cNvSpPr txBox="1"/>
          <p:nvPr/>
        </p:nvSpPr>
        <p:spPr>
          <a:xfrm>
            <a:off x="9498855" y="5350598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6"/>
              </a:rPr>
              <a:t>https://www.nsgic.org/null-island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106A8-B8F1-45DF-B338-7223A5F63C78}"/>
              </a:ext>
            </a:extLst>
          </p:cNvPr>
          <p:cNvSpPr txBox="1"/>
          <p:nvPr/>
        </p:nvSpPr>
        <p:spPr>
          <a:xfrm>
            <a:off x="8332819" y="6519600"/>
            <a:ext cx="2043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null island</a:t>
            </a:r>
          </a:p>
        </p:txBody>
      </p:sp>
    </p:spTree>
    <p:extLst>
      <p:ext uri="{BB962C8B-B14F-4D97-AF65-F5344CB8AC3E}">
        <p14:creationId xmlns:p14="http://schemas.microsoft.com/office/powerpoint/2010/main" val="69114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coordinate system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10570636" cy="178510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system that uses coordinates (x, y) to uniquely determine the position of the points or other geometric objects on a manifold (such as Euclidean 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(0, 0) coordinate, i.e. 0 degrees latitude and 0 degrees longitude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B4C0B-717F-4CA5-9AEA-88F6E83F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8" y="3574498"/>
            <a:ext cx="3662556" cy="2406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201FF3-3A84-41B0-9D53-5B3F523A88A6}"/>
              </a:ext>
            </a:extLst>
          </p:cNvPr>
          <p:cNvSpPr txBox="1"/>
          <p:nvPr/>
        </p:nvSpPr>
        <p:spPr>
          <a:xfrm>
            <a:off x="1040073" y="6019323"/>
            <a:ext cx="326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https://www.thoughtco.com/prime-meridian-and-the-equator-intersect-4070819</a:t>
            </a:r>
            <a:endParaRPr lang="en-US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01DECE-F93F-4B15-B31F-E031C6F66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862" y="3803974"/>
            <a:ext cx="3257550" cy="165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FA97FA-B58E-4103-B76B-FEEAFACF5760}"/>
              </a:ext>
            </a:extLst>
          </p:cNvPr>
          <p:cNvSpPr txBox="1"/>
          <p:nvPr/>
        </p:nvSpPr>
        <p:spPr>
          <a:xfrm>
            <a:off x="6781800" y="5450884"/>
            <a:ext cx="340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6"/>
              </a:rPr>
              <a:t>http://www.geography.hunter.cuny.edu/~jochen/GTECH361/lectures/lecture04/concepts/06%20-%20Projected%20coordinate%20systems.html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207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coordinate system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10570636" cy="178510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system that uses coordinates (x, y) to uniquely determine the position of the points or other geometric objects on a manifold (such as Euclidean 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(0, 0) coordinate, i.e. 0 degrees latitude and 0 degrees longitude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B4C0B-717F-4CA5-9AEA-88F6E83F7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18" y="3574498"/>
            <a:ext cx="3662556" cy="2406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201FF3-3A84-41B0-9D53-5B3F523A88A6}"/>
              </a:ext>
            </a:extLst>
          </p:cNvPr>
          <p:cNvSpPr txBox="1"/>
          <p:nvPr/>
        </p:nvSpPr>
        <p:spPr>
          <a:xfrm>
            <a:off x="1040073" y="6019323"/>
            <a:ext cx="326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https://www.thoughtco.com/prime-meridian-and-the-equator-intersect-4070819</a:t>
            </a:r>
            <a:endParaRPr lang="en-US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01DECE-F93F-4B15-B31F-E031C6F66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862" y="3803974"/>
            <a:ext cx="3257550" cy="1657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FA97FA-B58E-4103-B76B-FEEAFACF5760}"/>
              </a:ext>
            </a:extLst>
          </p:cNvPr>
          <p:cNvSpPr txBox="1"/>
          <p:nvPr/>
        </p:nvSpPr>
        <p:spPr>
          <a:xfrm>
            <a:off x="6781800" y="5450884"/>
            <a:ext cx="3405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6"/>
              </a:rPr>
              <a:t>http://www.geography.hunter.cuny.edu/~jochen/GTECH361/lectures/lecture04/concepts/06%20-%20Projected%20coordinate%20systems.html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44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Geometric objects and Shapely module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10570636" cy="381642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b="1" dirty="0"/>
              <a:t>Shapely module </a:t>
            </a:r>
            <a:r>
              <a:rPr lang="en-US" sz="2200" dirty="0"/>
              <a:t>in Python can be sed to create and manipulate geometric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Main geometric objects: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LineString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Polygon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0469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Geometric objects and Shapely module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10570636" cy="415498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Points</a:t>
            </a:r>
            <a:r>
              <a:rPr lang="en-US" sz="2200" dirty="0"/>
              <a:t> represent a single point in space: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2D (</a:t>
            </a:r>
            <a:r>
              <a:rPr lang="en-US" sz="2200" dirty="0" err="1"/>
              <a:t>lat</a:t>
            </a:r>
            <a:r>
              <a:rPr lang="en-US" sz="2200" dirty="0"/>
              <a:t>, </a:t>
            </a:r>
            <a:r>
              <a:rPr lang="en-US" sz="2200" dirty="0" err="1"/>
              <a:t>lon</a:t>
            </a:r>
            <a:r>
              <a:rPr lang="en-US" sz="2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3D (</a:t>
            </a:r>
            <a:r>
              <a:rPr lang="en-US" sz="2200" dirty="0" err="1"/>
              <a:t>lat</a:t>
            </a:r>
            <a:r>
              <a:rPr lang="en-US" sz="2200" dirty="0"/>
              <a:t>, </a:t>
            </a:r>
            <a:r>
              <a:rPr lang="en-US" sz="2200" dirty="0" err="1"/>
              <a:t>lon</a:t>
            </a:r>
            <a:r>
              <a:rPr lang="en-US" sz="2200" dirty="0"/>
              <a:t>, alt)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LineString</a:t>
            </a:r>
            <a:r>
              <a:rPr lang="en-US" sz="2200" dirty="0"/>
              <a:t> represent a sequence of points joined together to form a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 list of at least two coordinate tuples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Polygon</a:t>
            </a:r>
            <a:r>
              <a:rPr lang="en-US" sz="2200" dirty="0"/>
              <a:t> represents a filled area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 list of at least three coordinate tuples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Let’s see example in Python. Check it </a:t>
            </a:r>
            <a:r>
              <a:rPr lang="en-US" sz="2200" dirty="0">
                <a:hlinkClick r:id="rId3"/>
              </a:rPr>
              <a:t>here</a:t>
            </a:r>
            <a:r>
              <a:rPr lang="en-US" sz="22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B6CA5C-F5EA-4361-9CFD-2C2D55F86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134" y="3620088"/>
            <a:ext cx="2637075" cy="2622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5507E-30F2-49D2-B86E-D5C8CDC6BF05}"/>
              </a:ext>
            </a:extLst>
          </p:cNvPr>
          <p:cNvSpPr txBox="1"/>
          <p:nvPr/>
        </p:nvSpPr>
        <p:spPr>
          <a:xfrm>
            <a:off x="8224744" y="6213056"/>
            <a:ext cx="2789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5"/>
              </a:rPr>
              <a:t>https://desktop.arcgis.com/en/arcmap/latest/manage-data/geodatabases/feature-class-basics.htm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1045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Spatial data and </a:t>
            </a:r>
            <a:r>
              <a:rPr lang="en-US" dirty="0" err="1">
                <a:latin typeface="+mn-lt"/>
              </a:rPr>
              <a:t>Geopandas</a:t>
            </a:r>
            <a:r>
              <a:rPr lang="en-US" dirty="0">
                <a:latin typeface="+mn-lt"/>
              </a:rPr>
              <a:t> module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80CA673-586F-460E-AD6C-B1A873775CA1}"/>
              </a:ext>
            </a:extLst>
          </p:cNvPr>
          <p:cNvSpPr txBox="1"/>
          <p:nvPr/>
        </p:nvSpPr>
        <p:spPr>
          <a:xfrm>
            <a:off x="691413" y="1675367"/>
            <a:ext cx="10570636" cy="1785104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Read and write spatial data (shapefiles)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Create geometries into </a:t>
            </a:r>
            <a:r>
              <a:rPr lang="en-US" sz="2200" dirty="0" err="1"/>
              <a:t>GeoDataFrame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Let’s see an example in Python. Check it </a:t>
            </a:r>
            <a:r>
              <a:rPr lang="en-US" sz="2200" dirty="0">
                <a:hlinkClick r:id="rId3"/>
              </a:rPr>
              <a:t>here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9232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Geocoding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80CA673-586F-460E-AD6C-B1A873775CA1}"/>
              </a:ext>
            </a:extLst>
          </p:cNvPr>
          <p:cNvSpPr txBox="1"/>
          <p:nvPr/>
        </p:nvSpPr>
        <p:spPr>
          <a:xfrm>
            <a:off x="691413" y="1675367"/>
            <a:ext cx="10570636" cy="3539430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Geocoding = convert addresses into coordinate points (and </a:t>
            </a:r>
            <a:r>
              <a:rPr lang="en-US" sz="2200" dirty="0" err="1"/>
              <a:t>viceversa</a:t>
            </a:r>
            <a:r>
              <a:rPr lang="en-US" sz="22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Geocoding is very easy in Python using the</a:t>
            </a:r>
            <a:r>
              <a:rPr lang="en-US" sz="2200" b="1" dirty="0"/>
              <a:t> </a:t>
            </a:r>
            <a:r>
              <a:rPr lang="en-US" sz="2200" b="1" dirty="0" err="1"/>
              <a:t>geopy</a:t>
            </a:r>
            <a:r>
              <a:rPr lang="en-US" sz="2200" b="1" dirty="0"/>
              <a:t> </a:t>
            </a:r>
            <a:r>
              <a:rPr lang="en-US" sz="2200" dirty="0"/>
              <a:t>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geopy</a:t>
            </a:r>
            <a:r>
              <a:rPr lang="en-US" sz="2200" dirty="0"/>
              <a:t> uses third-party geocoders to locate an address (works with multiple providers)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Check here for more information on third-party geocoders:</a:t>
            </a:r>
          </a:p>
          <a:p>
            <a:r>
              <a:rPr lang="en-US" sz="2400" dirty="0">
                <a:hlinkClick r:id="rId3"/>
              </a:rPr>
              <a:t>https://automating-gis-processes.github.io/CSC18/lessons/L3/geocoding.html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3321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Geocoding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80CA673-586F-460E-AD6C-B1A873775CA1}"/>
              </a:ext>
            </a:extLst>
          </p:cNvPr>
          <p:cNvSpPr txBox="1"/>
          <p:nvPr/>
        </p:nvSpPr>
        <p:spPr>
          <a:xfrm>
            <a:off x="691412" y="1675367"/>
            <a:ext cx="11233109" cy="350865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To use the service of most third-party geocoders you will need to request an API access-key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However, </a:t>
            </a:r>
            <a:r>
              <a:rPr lang="en-US" sz="2200" b="1" dirty="0" err="1"/>
              <a:t>Nominatim</a:t>
            </a:r>
            <a:r>
              <a:rPr lang="en-US" sz="2200" b="1" dirty="0"/>
              <a:t> </a:t>
            </a:r>
            <a:r>
              <a:rPr lang="en-US" sz="2200" dirty="0"/>
              <a:t>is API access key-free for small scale geocoding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Nominatum</a:t>
            </a:r>
            <a:r>
              <a:rPr lang="en-US" sz="2200" dirty="0"/>
              <a:t> is a geocoder based on </a:t>
            </a:r>
            <a:r>
              <a:rPr lang="en-US" sz="2200" b="1" dirty="0"/>
              <a:t>OpenStreetMap</a:t>
            </a:r>
            <a:r>
              <a:rPr lang="en-US" sz="2200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will work on a geocoding exercise by using </a:t>
            </a:r>
            <a:r>
              <a:rPr lang="en-US" sz="2200" dirty="0" err="1"/>
              <a:t>Nominatum</a:t>
            </a:r>
            <a:r>
              <a:rPr lang="en-US" sz="2200" dirty="0"/>
              <a:t> services. More precisely we will retrieve OpenStreetMap data using an address and the </a:t>
            </a:r>
            <a:r>
              <a:rPr lang="en-US" sz="2200" b="1" dirty="0" err="1"/>
              <a:t>OSMnx</a:t>
            </a:r>
            <a:r>
              <a:rPr lang="en-US" sz="2200" b="1" dirty="0"/>
              <a:t> module</a:t>
            </a:r>
            <a:r>
              <a:rPr lang="en-US" sz="2200" dirty="0"/>
              <a:t>.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99589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Geocoding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80CA673-586F-460E-AD6C-B1A873775CA1}"/>
              </a:ext>
            </a:extLst>
          </p:cNvPr>
          <p:cNvSpPr txBox="1"/>
          <p:nvPr/>
        </p:nvSpPr>
        <p:spPr>
          <a:xfrm>
            <a:off x="691412" y="1675367"/>
            <a:ext cx="11233109" cy="4555093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OpenStreetMap</a:t>
            </a:r>
            <a:r>
              <a:rPr lang="en-US" sz="2200" dirty="0"/>
              <a:t> data is a collaborative project to create free editable map of the world containing plenty of information on streets, buildings, services,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b="1" dirty="0" err="1"/>
              <a:t>OSMnx</a:t>
            </a:r>
            <a:r>
              <a:rPr lang="en-US" sz="2200" b="1" dirty="0"/>
              <a:t> module </a:t>
            </a:r>
            <a:r>
              <a:rPr lang="en-US" sz="2200" dirty="0"/>
              <a:t>can be used to retrieve, construct, analyze, and visualize street networks from OpenStreetMap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Let’s look at </a:t>
            </a:r>
            <a:r>
              <a:rPr lang="en-US" sz="2200" dirty="0">
                <a:hlinkClick r:id="rId3"/>
              </a:rPr>
              <a:t>this</a:t>
            </a:r>
            <a:r>
              <a:rPr lang="en-US" sz="2200" dirty="0"/>
              <a:t> example.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3250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385647" cy="4351338"/>
          </a:xfrm>
        </p:spPr>
        <p:txBody>
          <a:bodyPr>
            <a:noAutofit/>
          </a:bodyPr>
          <a:lstStyle/>
          <a:p>
            <a:r>
              <a:rPr lang="en-US" sz="2200" dirty="0" err="1"/>
              <a:t>zyLabs</a:t>
            </a:r>
            <a:r>
              <a:rPr lang="en-US" sz="2200" dirty="0"/>
              <a:t> 11 – 13 are due tomorrow (8/8) at 11:59 pm</a:t>
            </a:r>
          </a:p>
          <a:p>
            <a:endParaRPr lang="en-US" sz="2200" dirty="0"/>
          </a:p>
          <a:p>
            <a:r>
              <a:rPr lang="en-US" sz="2200" dirty="0" err="1"/>
              <a:t>FinalProgram</a:t>
            </a:r>
            <a:r>
              <a:rPr lang="en-US" sz="2200" dirty="0"/>
              <a:t> is due on Monday (8/12) at 11:59 pm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Logistics – deadline extensions</a:t>
            </a:r>
          </a:p>
        </p:txBody>
      </p:sp>
    </p:spTree>
    <p:extLst>
      <p:ext uri="{BB962C8B-B14F-4D97-AF65-F5344CB8AC3E}">
        <p14:creationId xmlns:p14="http://schemas.microsoft.com/office/powerpoint/2010/main" val="778406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dirty="0"/>
              <a:t>The Coordinate System: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https://en.wikipedia.org/wiki/Coordinate_system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GIS with Python: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https://automating-gis-processes.github.io/CSC18/course-info/course-info.html</a:t>
            </a: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9656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dirty="0"/>
              <a:t>Monday (8/12) between 10-12 pm</a:t>
            </a:r>
          </a:p>
          <a:p>
            <a:endParaRPr lang="en-US" sz="2200" dirty="0"/>
          </a:p>
          <a:p>
            <a:r>
              <a:rPr lang="en-US" sz="2200" dirty="0"/>
              <a:t>Location: CS 1370 lab</a:t>
            </a:r>
          </a:p>
          <a:p>
            <a:endParaRPr lang="en-US" sz="2200" dirty="0"/>
          </a:p>
          <a:p>
            <a:r>
              <a:rPr lang="en-US" sz="2200" b="1" dirty="0"/>
              <a:t>How to prepare</a:t>
            </a:r>
            <a:r>
              <a:rPr lang="en-US" sz="2200" dirty="0"/>
              <a:t>: all material in </a:t>
            </a:r>
            <a:r>
              <a:rPr lang="en-US" sz="2200" dirty="0" err="1"/>
              <a:t>zyBooks</a:t>
            </a:r>
            <a:r>
              <a:rPr lang="en-US" sz="2200" dirty="0"/>
              <a:t>, Lectures, Labs (with Adam), guest speaker (Anton B.) </a:t>
            </a:r>
          </a:p>
          <a:p>
            <a:endParaRPr lang="en-US" sz="2200" dirty="0"/>
          </a:p>
          <a:p>
            <a:r>
              <a:rPr lang="en-US" sz="2200" dirty="0"/>
              <a:t>Level of difficulty?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Logistics – final exam</a:t>
            </a:r>
          </a:p>
        </p:txBody>
      </p:sp>
    </p:spTree>
    <p:extLst>
      <p:ext uri="{BB962C8B-B14F-4D97-AF65-F5344CB8AC3E}">
        <p14:creationId xmlns:p14="http://schemas.microsoft.com/office/powerpoint/2010/main" val="297587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is GIS? Software</a:t>
            </a:r>
          </a:p>
          <a:p>
            <a:endParaRPr lang="en-US" sz="2200" dirty="0"/>
          </a:p>
          <a:p>
            <a:r>
              <a:rPr lang="en-US" sz="2200" dirty="0"/>
              <a:t>GIS with Python</a:t>
            </a:r>
          </a:p>
          <a:p>
            <a:endParaRPr lang="en-US" sz="2200" dirty="0"/>
          </a:p>
          <a:p>
            <a:r>
              <a:rPr lang="en-US" sz="2200" dirty="0"/>
              <a:t>The coordinate system</a:t>
            </a:r>
          </a:p>
          <a:p>
            <a:endParaRPr lang="en-US" sz="2200" dirty="0"/>
          </a:p>
          <a:p>
            <a:r>
              <a:rPr lang="en-US" sz="2200" dirty="0"/>
              <a:t>Geometric objects/ Spatial data</a:t>
            </a:r>
          </a:p>
          <a:p>
            <a:endParaRPr lang="en-US" sz="2200" dirty="0"/>
          </a:p>
          <a:p>
            <a:r>
              <a:rPr lang="en-US" sz="2200" dirty="0"/>
              <a:t>Geocoding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GIS</a:t>
            </a:r>
          </a:p>
        </p:txBody>
      </p:sp>
    </p:spTree>
    <p:extLst>
      <p:ext uri="{BB962C8B-B14F-4D97-AF65-F5344CB8AC3E}">
        <p14:creationId xmlns:p14="http://schemas.microsoft.com/office/powerpoint/2010/main" val="180928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What is GIS?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9492822" cy="3693319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 geographic information system (GIS) designed to capture, store, manipulate, analyze, manage, and present all types of geographical </a:t>
            </a:r>
            <a:r>
              <a:rPr lang="en-US" sz="2200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Data</a:t>
            </a:r>
            <a:r>
              <a:rPr lang="en-US" sz="2200" dirty="0"/>
              <a:t> = spatial data (location on earth) + attribute data (additional information)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Schools 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Spatial data = actual location of the schools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Attribute data = school name, level of education, student capacity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6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GIS Software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9492822" cy="3046988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Plenty of </a:t>
            </a:r>
            <a:r>
              <a:rPr lang="en-US" sz="2200" dirty="0">
                <a:hlinkClick r:id="rId3"/>
              </a:rPr>
              <a:t>options</a:t>
            </a:r>
            <a:r>
              <a:rPr lang="en-US" sz="22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At UW: ArcGIS, QGIS</a:t>
            </a:r>
          </a:p>
          <a:p>
            <a:pPr lvl="1"/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More info here: </a:t>
            </a:r>
            <a:r>
              <a:rPr lang="en-US" sz="2200" dirty="0">
                <a:hlinkClick r:id="rId4"/>
              </a:rPr>
              <a:t>https://researchguides.library.wisc.edu/c.php?g=178144&amp;p=1169833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3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GIS with Python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9492822" cy="4370427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Can do GIS-related tasks w/o third party software (e.g. ArcGIS)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Benefits of using Python: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Open-source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Deeper understanding of geographical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Python supports all data formats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579966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Installing Python GIS on Windows/Mac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9492822" cy="3077766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Best to use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Install GIS related packages using </a:t>
            </a:r>
            <a:r>
              <a:rPr lang="en-US" sz="2200" dirty="0" err="1"/>
              <a:t>conda</a:t>
            </a:r>
            <a:r>
              <a:rPr lang="en-US" sz="2200" dirty="0"/>
              <a:t> and pip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Step by step installation instructions here: </a:t>
            </a:r>
            <a:r>
              <a:rPr lang="en-US" sz="2200" dirty="0">
                <a:hlinkClick r:id="rId3"/>
              </a:rPr>
              <a:t>https://automating-gis-processes.github.io/CSC18/course-info/Installing_Anacondas_GIS.html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Make sure to follow specific order of packages (!) it will not work otherwise.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0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GIS with Python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9492822" cy="4893647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Useful packages for GIS: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GDAL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highlight>
                  <a:srgbClr val="FFFF00"/>
                </a:highlight>
              </a:rPr>
              <a:t>Geopandas</a:t>
            </a:r>
            <a:endParaRPr lang="en-US" sz="2200" dirty="0">
              <a:highlight>
                <a:srgbClr val="FFFF0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highlight>
                  <a:srgbClr val="FFFF00"/>
                </a:highlight>
              </a:rPr>
              <a:t>Shapely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Fiona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Pysal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Geopy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GeoViews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highlight>
                  <a:srgbClr val="FFFF00"/>
                </a:highlight>
              </a:rPr>
              <a:t>OSMnx</a:t>
            </a:r>
            <a:endParaRPr lang="en-US" sz="2200" dirty="0">
              <a:highlight>
                <a:srgbClr val="FFFF0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Networkx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 description check here: </a:t>
            </a:r>
            <a:r>
              <a:rPr lang="en-US" sz="2200" dirty="0">
                <a:hlinkClick r:id="rId3"/>
              </a:rPr>
              <a:t>https://automating-gis-processes.github.io/CSC18/lessons/L1/Intro-Python-GIS.html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296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18758</TotalTime>
  <Words>1143</Words>
  <Application>Microsoft Office PowerPoint</Application>
  <PresentationFormat>Widescreen</PresentationFormat>
  <Paragraphs>188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Cornelia Ilin</dc:creator>
  <cp:lastModifiedBy>Cornelia Ilin</cp:lastModifiedBy>
  <cp:revision>298</cp:revision>
  <dcterms:created xsi:type="dcterms:W3CDTF">2019-05-22T19:07:16Z</dcterms:created>
  <dcterms:modified xsi:type="dcterms:W3CDTF">2019-08-08T18:06:48Z</dcterms:modified>
</cp:coreProperties>
</file>